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ig Shoulders Display Bold" panose="020B060402020202020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DM Sans Bold" charset="0"/>
      <p:regular r:id="rId25"/>
      <p:bold r:id="rId26"/>
    </p:embeddedFont>
    <p:embeddedFont>
      <p:font typeface="Montserrat Light" panose="00000400000000000000" pitchFamily="2" charset="0"/>
      <p:regular r:id="rId27"/>
      <p:italic r:id="rId28"/>
    </p:embeddedFont>
    <p:embeddedFont>
      <p:font typeface="Open Sauce" panose="020B0604020202020204" charset="0"/>
      <p:regular r:id="rId29"/>
    </p:embeddedFont>
    <p:embeddedFont>
      <p:font typeface="Oswald" panose="00000500000000000000" pitchFamily="2" charset="0"/>
      <p:regular r:id="rId30"/>
      <p:bold r:id="rId31"/>
    </p:embeddedFont>
    <p:embeddedFont>
      <p:font typeface="Oswald Bold" panose="00000800000000000000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4353" autoAdjust="0"/>
  </p:normalViewPr>
  <p:slideViewPr>
    <p:cSldViewPr>
      <p:cViewPr varScale="1">
        <p:scale>
          <a:sx n="42" d="100"/>
          <a:sy n="42" d="100"/>
        </p:scale>
        <p:origin x="888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sv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47.svg"/><Relationship Id="rId4" Type="http://schemas.openxmlformats.org/officeDocument/2006/relationships/image" Target="../media/image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audio" Target="../media/media4.m4a"/><Relationship Id="rId16" Type="http://schemas.openxmlformats.org/officeDocument/2006/relationships/image" Target="../media/image22.png"/><Relationship Id="rId1" Type="http://schemas.microsoft.com/office/2007/relationships/media" Target="../media/media4.m4a"/><Relationship Id="rId6" Type="http://schemas.openxmlformats.org/officeDocument/2006/relationships/image" Target="../media/image3.sv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5" Type="http://schemas.openxmlformats.org/officeDocument/2006/relationships/image" Target="../media/image21.svg"/><Relationship Id="rId10" Type="http://schemas.openxmlformats.org/officeDocument/2006/relationships/image" Target="../media/image16.svg"/><Relationship Id="rId19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8.m4a"/><Relationship Id="rId7" Type="http://schemas.openxmlformats.org/officeDocument/2006/relationships/image" Target="../media/image32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3.jpeg"/><Relationship Id="rId4" Type="http://schemas.openxmlformats.org/officeDocument/2006/relationships/audio" Target="../media/media8.m4a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svg"/><Relationship Id="rId11" Type="http://schemas.openxmlformats.org/officeDocument/2006/relationships/image" Target="../media/image39.png"/><Relationship Id="rId5" Type="http://schemas.openxmlformats.org/officeDocument/2006/relationships/image" Target="../media/image2.png"/><Relationship Id="rId10" Type="http://schemas.openxmlformats.org/officeDocument/2006/relationships/image" Target="../media/image38.svg"/><Relationship Id="rId4" Type="http://schemas.openxmlformats.org/officeDocument/2006/relationships/image" Target="../media/image1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87987" y="1688240"/>
            <a:ext cx="7112027" cy="6910520"/>
          </a:xfrm>
          <a:custGeom>
            <a:avLst/>
            <a:gdLst/>
            <a:ahLst/>
            <a:cxnLst/>
            <a:rect l="l" t="t" r="r" b="b"/>
            <a:pathLst>
              <a:path w="7112027" h="6910520">
                <a:moveTo>
                  <a:pt x="0" y="0"/>
                </a:moveTo>
                <a:lnTo>
                  <a:pt x="7112026" y="0"/>
                </a:lnTo>
                <a:lnTo>
                  <a:pt x="7112026" y="6910520"/>
                </a:lnTo>
                <a:lnTo>
                  <a:pt x="0" y="6910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6" name="New Recording 15">
            <a:hlinkClick r:id="" action="ppaction://media"/>
            <a:extLst>
              <a:ext uri="{FF2B5EF4-FFF2-40B4-BE49-F238E27FC236}">
                <a16:creationId xmlns:a16="http://schemas.microsoft.com/office/drawing/2014/main" id="{5CCB8116-B629-BD87-6335-D94474C5F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706600" y="919519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416119" y="3164884"/>
            <a:ext cx="3145217" cy="3434885"/>
            <a:chOff x="0" y="0"/>
            <a:chExt cx="862412" cy="9418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24146" y="3164884"/>
            <a:ext cx="3145217" cy="3434885"/>
            <a:chOff x="0" y="0"/>
            <a:chExt cx="862412" cy="9418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82445" y="3164884"/>
            <a:ext cx="3145217" cy="3434885"/>
            <a:chOff x="0" y="0"/>
            <a:chExt cx="862412" cy="941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371901" y="6809060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24146" y="6840423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682445" y="6840423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791306" y="885825"/>
            <a:ext cx="14856230" cy="143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34"/>
              </a:lnSpc>
              <a:spcBef>
                <a:spcPct val="0"/>
              </a:spcBef>
            </a:pPr>
            <a:r>
              <a:rPr lang="en-US" sz="8503" spc="833">
                <a:solidFill>
                  <a:srgbClr val="231F20"/>
                </a:solidFill>
                <a:latin typeface="Oswald Bold"/>
              </a:rPr>
              <a:t>EXAMPLES OF METADATA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5969" y="3174409"/>
            <a:ext cx="225708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638" spc="181">
                <a:solidFill>
                  <a:srgbClr val="FFFBFB"/>
                </a:solidFill>
                <a:latin typeface="DM Sans"/>
              </a:rPr>
              <a:t>Date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89765" y="3174409"/>
            <a:ext cx="221398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638" spc="181">
                <a:solidFill>
                  <a:srgbClr val="FFFBFB"/>
                </a:solidFill>
                <a:latin typeface="DM Sans"/>
              </a:rPr>
              <a:t>Publisher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50440" y="3174409"/>
            <a:ext cx="200922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638" spc="181">
                <a:solidFill>
                  <a:srgbClr val="FFFBFB"/>
                </a:solidFill>
                <a:latin typeface="DM Sans"/>
              </a:rPr>
              <a:t>Adder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42516" y="3998486"/>
            <a:ext cx="2825076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736" spc="136">
                <a:solidFill>
                  <a:srgbClr val="FFFBFB"/>
                </a:solidFill>
                <a:latin typeface="DM Sans"/>
              </a:rPr>
              <a:t>The name of the account that added the item. For example, mbali_k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31971" y="3998486"/>
            <a:ext cx="2985147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736" spc="136">
                <a:solidFill>
                  <a:srgbClr val="FFFBFB"/>
                </a:solidFill>
                <a:latin typeface="DM Sans"/>
              </a:rPr>
              <a:t>This is the publication or production date. For example, 2018-07-30 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57960" y="3858389"/>
            <a:ext cx="3531368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986" lvl="1" indent="-262993" algn="ctr">
              <a:lnSpc>
                <a:spcPts val="2923"/>
              </a:lnSpc>
              <a:buFont typeface="Arial"/>
              <a:buChar char="•"/>
            </a:pPr>
            <a:r>
              <a:rPr lang="en-US" sz="2436" spc="121">
                <a:solidFill>
                  <a:srgbClr val="FFFBFB"/>
                </a:solidFill>
                <a:latin typeface="DM Sans"/>
              </a:rPr>
              <a:t>This is the publisher of the material available in the item. For example, Dzanc Books (Detroit, MI)</a:t>
            </a:r>
          </a:p>
          <a:p>
            <a:pPr algn="ctr">
              <a:lnSpc>
                <a:spcPts val="3283"/>
              </a:lnSpc>
            </a:pPr>
            <a:r>
              <a:rPr lang="en-US" sz="2736" spc="136">
                <a:solidFill>
                  <a:srgbClr val="FFFBFB"/>
                </a:solidFill>
                <a:latin typeface="DM Sans"/>
              </a:rPr>
              <a:t> </a:t>
            </a:r>
          </a:p>
        </p:txBody>
      </p:sp>
      <p:sp>
        <p:nvSpPr>
          <p:cNvPr id="23" name="Freeform 23"/>
          <p:cNvSpPr/>
          <p:nvPr/>
        </p:nvSpPr>
        <p:spPr>
          <a:xfrm rot="-10580377">
            <a:off x="15327302" y="-1268644"/>
            <a:ext cx="15744179" cy="16155408"/>
          </a:xfrm>
          <a:custGeom>
            <a:avLst/>
            <a:gdLst/>
            <a:ahLst/>
            <a:cxnLst/>
            <a:rect l="l" t="t" r="r" b="b"/>
            <a:pathLst>
              <a:path w="15744179" h="16155408">
                <a:moveTo>
                  <a:pt x="0" y="0"/>
                </a:moveTo>
                <a:lnTo>
                  <a:pt x="15744180" y="0"/>
                </a:lnTo>
                <a:lnTo>
                  <a:pt x="15744180" y="16155408"/>
                </a:lnTo>
                <a:lnTo>
                  <a:pt x="0" y="16155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4" name="New Recording 18">
            <a:hlinkClick r:id="" action="ppaction://media"/>
            <a:extLst>
              <a:ext uri="{FF2B5EF4-FFF2-40B4-BE49-F238E27FC236}">
                <a16:creationId xmlns:a16="http://schemas.microsoft.com/office/drawing/2014/main" id="{20227D51-4778-CA76-015B-E140597B0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011400" y="95154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4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60093" y="3614965"/>
            <a:ext cx="3448564" cy="3389479"/>
            <a:chOff x="0" y="0"/>
            <a:chExt cx="1264869" cy="12431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4869" cy="1243198"/>
            </a:xfrm>
            <a:custGeom>
              <a:avLst/>
              <a:gdLst/>
              <a:ahLst/>
              <a:cxnLst/>
              <a:rect l="l" t="t" r="r" b="b"/>
              <a:pathLst>
                <a:path w="1264869" h="1243198">
                  <a:moveTo>
                    <a:pt x="69594" y="0"/>
                  </a:moveTo>
                  <a:lnTo>
                    <a:pt x="1195275" y="0"/>
                  </a:lnTo>
                  <a:cubicBezTo>
                    <a:pt x="1233711" y="0"/>
                    <a:pt x="1264869" y="31158"/>
                    <a:pt x="1264869" y="69594"/>
                  </a:cubicBezTo>
                  <a:lnTo>
                    <a:pt x="1264869" y="1173604"/>
                  </a:lnTo>
                  <a:cubicBezTo>
                    <a:pt x="1264869" y="1192062"/>
                    <a:pt x="1257537" y="1209763"/>
                    <a:pt x="1244486" y="1222815"/>
                  </a:cubicBezTo>
                  <a:cubicBezTo>
                    <a:pt x="1231434" y="1235866"/>
                    <a:pt x="1213733" y="1243198"/>
                    <a:pt x="1195275" y="1243198"/>
                  </a:cubicBezTo>
                  <a:lnTo>
                    <a:pt x="69594" y="1243198"/>
                  </a:lnTo>
                  <a:cubicBezTo>
                    <a:pt x="51137" y="1243198"/>
                    <a:pt x="33435" y="1235866"/>
                    <a:pt x="20384" y="1222815"/>
                  </a:cubicBezTo>
                  <a:cubicBezTo>
                    <a:pt x="7332" y="1209763"/>
                    <a:pt x="0" y="1192062"/>
                    <a:pt x="0" y="1173604"/>
                  </a:cubicBezTo>
                  <a:lnTo>
                    <a:pt x="0" y="69594"/>
                  </a:lnTo>
                  <a:cubicBezTo>
                    <a:pt x="0" y="51137"/>
                    <a:pt x="7332" y="33435"/>
                    <a:pt x="20384" y="20384"/>
                  </a:cubicBezTo>
                  <a:cubicBezTo>
                    <a:pt x="33435" y="7332"/>
                    <a:pt x="51137" y="0"/>
                    <a:pt x="6959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365148" y="72070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1" y="3956687"/>
            <a:ext cx="3314383" cy="3542768"/>
            <a:chOff x="0" y="-19050"/>
            <a:chExt cx="1028908" cy="12444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8908" cy="1225385"/>
            </a:xfrm>
            <a:custGeom>
              <a:avLst/>
              <a:gdLst/>
              <a:ahLst/>
              <a:cxnLst/>
              <a:rect l="l" t="t" r="r" b="b"/>
              <a:pathLst>
                <a:path w="1028908" h="1225385">
                  <a:moveTo>
                    <a:pt x="85554" y="0"/>
                  </a:moveTo>
                  <a:lnTo>
                    <a:pt x="943353" y="0"/>
                  </a:lnTo>
                  <a:cubicBezTo>
                    <a:pt x="990604" y="0"/>
                    <a:pt x="1028908" y="38304"/>
                    <a:pt x="1028908" y="85554"/>
                  </a:cubicBezTo>
                  <a:lnTo>
                    <a:pt x="1028908" y="1139830"/>
                  </a:lnTo>
                  <a:cubicBezTo>
                    <a:pt x="1028908" y="1187081"/>
                    <a:pt x="990604" y="1225385"/>
                    <a:pt x="943353" y="1225385"/>
                  </a:cubicBezTo>
                  <a:lnTo>
                    <a:pt x="85554" y="1225385"/>
                  </a:lnTo>
                  <a:cubicBezTo>
                    <a:pt x="38304" y="1225385"/>
                    <a:pt x="0" y="1187081"/>
                    <a:pt x="0" y="1139830"/>
                  </a:cubicBezTo>
                  <a:lnTo>
                    <a:pt x="0" y="85554"/>
                  </a:lnTo>
                  <a:cubicBezTo>
                    <a:pt x="0" y="38304"/>
                    <a:pt x="38304" y="0"/>
                    <a:pt x="8555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932266" cy="1200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000000">
                      <a:alpha val="98824"/>
                    </a:srgbClr>
                  </a:solidFill>
                  <a:latin typeface="Open Sauce"/>
                </a:rPr>
                <a:t>Current job openings at the internet Archive include positions such as Software engineering and Program officer.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832830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19514" y="2031558"/>
            <a:ext cx="3314384" cy="3905227"/>
            <a:chOff x="0" y="-19050"/>
            <a:chExt cx="1006631" cy="11325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6631" cy="1113463"/>
            </a:xfrm>
            <a:custGeom>
              <a:avLst/>
              <a:gdLst/>
              <a:ahLst/>
              <a:cxnLst/>
              <a:rect l="l" t="t" r="r" b="b"/>
              <a:pathLst>
                <a:path w="1006631" h="1113463">
                  <a:moveTo>
                    <a:pt x="87447" y="0"/>
                  </a:moveTo>
                  <a:lnTo>
                    <a:pt x="919184" y="0"/>
                  </a:lnTo>
                  <a:cubicBezTo>
                    <a:pt x="967480" y="0"/>
                    <a:pt x="1006631" y="39152"/>
                    <a:pt x="1006631" y="87447"/>
                  </a:cubicBezTo>
                  <a:lnTo>
                    <a:pt x="1006631" y="1026016"/>
                  </a:lnTo>
                  <a:cubicBezTo>
                    <a:pt x="1006631" y="1049208"/>
                    <a:pt x="997418" y="1071451"/>
                    <a:pt x="981018" y="1087850"/>
                  </a:cubicBezTo>
                  <a:cubicBezTo>
                    <a:pt x="964619" y="1104250"/>
                    <a:pt x="942376" y="1113463"/>
                    <a:pt x="919184" y="1113463"/>
                  </a:cubicBezTo>
                  <a:lnTo>
                    <a:pt x="87447" y="1113463"/>
                  </a:lnTo>
                  <a:cubicBezTo>
                    <a:pt x="39152" y="1113463"/>
                    <a:pt x="0" y="1074312"/>
                    <a:pt x="0" y="1026016"/>
                  </a:cubicBezTo>
                  <a:lnTo>
                    <a:pt x="0" y="87447"/>
                  </a:lnTo>
                  <a:cubicBezTo>
                    <a:pt x="0" y="39152"/>
                    <a:pt x="39152" y="0"/>
                    <a:pt x="87447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967750" cy="1072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859"/>
                </a:lnSpc>
              </a:pPr>
              <a:r>
                <a:rPr lang="en-US" sz="2199" dirty="0">
                  <a:solidFill>
                    <a:srgbClr val="000000">
                      <a:alpha val="98824"/>
                    </a:srgbClr>
                  </a:solidFill>
                  <a:latin typeface="Open Sauce"/>
                </a:rPr>
                <a:t>The Blog segment of Internet Archive allows users to find latest  announcements and events.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38888" y="1252512"/>
            <a:ext cx="7605112" cy="202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13"/>
              </a:lnSpc>
              <a:spcBef>
                <a:spcPct val="0"/>
              </a:spcBef>
            </a:pPr>
            <a:r>
              <a:rPr lang="en-US" sz="5879" spc="576">
                <a:solidFill>
                  <a:srgbClr val="231F20"/>
                </a:solidFill>
                <a:latin typeface="Oswald Bold"/>
              </a:rPr>
              <a:t>ADDITIONAL FEATURES: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16271" y="7373981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65148" y="3726220"/>
            <a:ext cx="3029953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00F0D"/>
                </a:solidFill>
                <a:latin typeface="Open Sauce"/>
              </a:rPr>
              <a:t>OpenLibrary.org offers a free digital lending library of over 2 million eBooks, and a unique project to create one web page for every book published.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83235" y="7913033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JOBS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BLOG</a:t>
            </a:r>
          </a:p>
        </p:txBody>
      </p:sp>
      <p:sp>
        <p:nvSpPr>
          <p:cNvPr id="28" name="Freeform 28"/>
          <p:cNvSpPr/>
          <p:nvPr/>
        </p:nvSpPr>
        <p:spPr>
          <a:xfrm rot="-8970905" flipH="1">
            <a:off x="7363115" y="7581917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887923">
            <a:off x="-6200620" y="6836108"/>
            <a:ext cx="12966479" cy="12326299"/>
          </a:xfrm>
          <a:custGeom>
            <a:avLst/>
            <a:gdLst/>
            <a:ahLst/>
            <a:cxnLst/>
            <a:rect l="l" t="t" r="r" b="b"/>
            <a:pathLst>
              <a:path w="12966479" h="12326299">
                <a:moveTo>
                  <a:pt x="0" y="0"/>
                </a:moveTo>
                <a:lnTo>
                  <a:pt x="12966479" y="0"/>
                </a:lnTo>
                <a:lnTo>
                  <a:pt x="12966479" y="12326298"/>
                </a:lnTo>
                <a:lnTo>
                  <a:pt x="0" y="1232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6355" r="-7795"/>
            </a:stretch>
          </a:blipFill>
        </p:spPr>
      </p:sp>
      <p:pic>
        <p:nvPicPr>
          <p:cNvPr id="30" name="New Recording 17.m4a">
            <a:hlinkClick r:id="" action="ppaction://media"/>
            <a:extLst>
              <a:ext uri="{FF2B5EF4-FFF2-40B4-BE49-F238E27FC236}">
                <a16:creationId xmlns:a16="http://schemas.microsoft.com/office/drawing/2014/main" id="{E7E2780A-7303-91FF-22C8-C3C337D07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013034" y="89027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6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73533" y="2431528"/>
            <a:ext cx="12740935" cy="6356392"/>
          </a:xfrm>
          <a:custGeom>
            <a:avLst/>
            <a:gdLst/>
            <a:ahLst/>
            <a:cxnLst/>
            <a:rect l="l" t="t" r="r" b="b"/>
            <a:pathLst>
              <a:path w="12740935" h="6356392">
                <a:moveTo>
                  <a:pt x="0" y="0"/>
                </a:moveTo>
                <a:lnTo>
                  <a:pt x="12740934" y="0"/>
                </a:lnTo>
                <a:lnTo>
                  <a:pt x="12740934" y="6356392"/>
                </a:lnTo>
                <a:lnTo>
                  <a:pt x="0" y="6356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38" t="-34410" r="-6138" b="-624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22049" y="363316"/>
            <a:ext cx="10043902" cy="154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7"/>
              </a:lnSpc>
            </a:pPr>
            <a:r>
              <a:rPr lang="en-US" sz="11517">
                <a:solidFill>
                  <a:srgbClr val="727171"/>
                </a:solidFill>
                <a:latin typeface="Big Shoulders Display Bold"/>
              </a:rPr>
              <a:t>TOP COLLECTIONS</a:t>
            </a:r>
          </a:p>
        </p:txBody>
      </p:sp>
      <p:pic>
        <p:nvPicPr>
          <p:cNvPr id="6" name="New Recording 17">
            <a:hlinkClick r:id="" action="ppaction://media"/>
            <a:extLst>
              <a:ext uri="{FF2B5EF4-FFF2-40B4-BE49-F238E27FC236}">
                <a16:creationId xmlns:a16="http://schemas.microsoft.com/office/drawing/2014/main" id="{02D7ED51-CCF0-A669-5431-43C4BA81B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02000" y="90297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9148" y="3630047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7"/>
                </a:lnTo>
                <a:lnTo>
                  <a:pt x="0" y="2061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9148" y="5691604"/>
            <a:ext cx="6598741" cy="1565747"/>
          </a:xfrm>
          <a:custGeom>
            <a:avLst/>
            <a:gdLst/>
            <a:ahLst/>
            <a:cxnLst/>
            <a:rect l="l" t="t" r="r" b="b"/>
            <a:pathLst>
              <a:path w="6598741" h="1565747">
                <a:moveTo>
                  <a:pt x="0" y="0"/>
                </a:moveTo>
                <a:lnTo>
                  <a:pt x="6598741" y="0"/>
                </a:lnTo>
                <a:lnTo>
                  <a:pt x="6598741" y="1565746"/>
                </a:lnTo>
                <a:lnTo>
                  <a:pt x="0" y="1565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8D303-9F58-97D6-5C43-2B98108D6469}"/>
              </a:ext>
            </a:extLst>
          </p:cNvPr>
          <p:cNvSpPr txBox="1"/>
          <p:nvPr/>
        </p:nvSpPr>
        <p:spPr>
          <a:xfrm>
            <a:off x="1578974" y="8087702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dirty="0"/>
              <a:t>S’lindokuhle Khoza – u21513989</a:t>
            </a:r>
          </a:p>
          <a:p>
            <a:r>
              <a:rPr lang="en-ZA" sz="2800" dirty="0"/>
              <a:t>Vhuhwavho Mudzwiri – u21566560</a:t>
            </a:r>
          </a:p>
        </p:txBody>
      </p:sp>
      <p:pic>
        <p:nvPicPr>
          <p:cNvPr id="8" name="New Recording 19">
            <a:hlinkClick r:id="" action="ppaction://media"/>
            <a:extLst>
              <a:ext uri="{FF2B5EF4-FFF2-40B4-BE49-F238E27FC236}">
                <a16:creationId xmlns:a16="http://schemas.microsoft.com/office/drawing/2014/main" id="{E0B28FA9-FA94-1378-FAF7-C85CCBEF0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662188" y="939546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130345"/>
            <a:ext cx="1400485" cy="8038209"/>
            <a:chOff x="0" y="0"/>
            <a:chExt cx="368852" cy="21170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2117059"/>
            </a:xfrm>
            <a:custGeom>
              <a:avLst/>
              <a:gdLst/>
              <a:ahLst/>
              <a:cxnLst/>
              <a:rect l="l" t="t" r="r" b="b"/>
              <a:pathLst>
                <a:path w="368852" h="2117059">
                  <a:moveTo>
                    <a:pt x="0" y="0"/>
                  </a:moveTo>
                  <a:lnTo>
                    <a:pt x="368852" y="0"/>
                  </a:lnTo>
                  <a:lnTo>
                    <a:pt x="368852" y="2117059"/>
                  </a:lnTo>
                  <a:lnTo>
                    <a:pt x="0" y="21170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21784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243162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50954" y="331278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15593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04175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5927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672381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31353" y="75200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13618" y="2527706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DESCRIPTION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13618" y="431263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VOLUME OF REPOSITORY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24260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THE FOUNDER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6032631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MATERIAL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83508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METADATA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625108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EXAMPLES OF ITEMS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412891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EXAMPLES OF METADATA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31353" y="830784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31353" y="9166622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13618" y="34178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CONTENT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07430" y="927167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ADDITIONAL FEATURES</a:t>
            </a:r>
          </a:p>
        </p:txBody>
      </p:sp>
      <p:pic>
        <p:nvPicPr>
          <p:cNvPr id="28" name="New Recording 20">
            <a:hlinkClick r:id="" action="ppaction://media"/>
            <a:extLst>
              <a:ext uri="{FF2B5EF4-FFF2-40B4-BE49-F238E27FC236}">
                <a16:creationId xmlns:a16="http://schemas.microsoft.com/office/drawing/2014/main" id="{D326625E-9512-C8D2-55AE-046B3FC7ED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154400" y="8412891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22643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039" b="-1103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893475" y="3510391"/>
            <a:ext cx="9558206" cy="3244186"/>
            <a:chOff x="0" y="0"/>
            <a:chExt cx="1845845" cy="6265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5845" cy="626505"/>
            </a:xfrm>
            <a:custGeom>
              <a:avLst/>
              <a:gdLst/>
              <a:ahLst/>
              <a:cxnLst/>
              <a:rect l="l" t="t" r="r" b="b"/>
              <a:pathLst>
                <a:path w="1845845" h="626505">
                  <a:moveTo>
                    <a:pt x="0" y="0"/>
                  </a:moveTo>
                  <a:lnTo>
                    <a:pt x="1845845" y="0"/>
                  </a:lnTo>
                  <a:lnTo>
                    <a:pt x="1845845" y="626505"/>
                  </a:lnTo>
                  <a:lnTo>
                    <a:pt x="0" y="6265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928" b="-10928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742563" y="6821253"/>
            <a:ext cx="9034431" cy="2771507"/>
            <a:chOff x="0" y="0"/>
            <a:chExt cx="1744696" cy="5352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35223"/>
            </a:xfrm>
            <a:custGeom>
              <a:avLst/>
              <a:gdLst/>
              <a:ahLst/>
              <a:cxnLst/>
              <a:rect l="l" t="t" r="r" b="b"/>
              <a:pathLst>
                <a:path w="1744696" h="535223">
                  <a:moveTo>
                    <a:pt x="0" y="0"/>
                  </a:moveTo>
                  <a:lnTo>
                    <a:pt x="1744696" y="0"/>
                  </a:lnTo>
                  <a:lnTo>
                    <a:pt x="1744696" y="535223"/>
                  </a:lnTo>
                  <a:lnTo>
                    <a:pt x="0" y="535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DESCRIPTION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49999" y="3689367"/>
            <a:ext cx="9034431" cy="288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A public, nonprofit digital library that was established in 1996. The organization's declared goal is to grant "universal access to all.</a:t>
            </a:r>
          </a:p>
          <a:p>
            <a:pPr>
              <a:lnSpc>
                <a:spcPts val="2859"/>
              </a:lnSpc>
            </a:pPr>
            <a:endParaRPr lang="en-US" sz="2199">
              <a:solidFill>
                <a:srgbClr val="000000"/>
              </a:solidFill>
              <a:latin typeface="Open Sauce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The Archive is an activist group that promotes a free and open Internet in addition to serving as an archive, it is creating a digital library of online resources and other preserved cultural relics.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42563" y="6918043"/>
            <a:ext cx="9034431" cy="216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The Internet Archive aims to make digitized books accessible to individuals with print impairments, ensuring they can interact with traditional books effectively.</a:t>
            </a:r>
          </a:p>
          <a:p>
            <a:pPr>
              <a:lnSpc>
                <a:spcPts val="2859"/>
              </a:lnSpc>
            </a:pPr>
            <a:endParaRPr lang="en-US" sz="2199">
              <a:solidFill>
                <a:srgbClr val="000000"/>
              </a:solidFill>
              <a:latin typeface="Open Sauce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It offers free access to a variety of digital resources, including print, video, software, websites, and music.</a:t>
            </a:r>
          </a:p>
        </p:txBody>
      </p:sp>
      <p:pic>
        <p:nvPicPr>
          <p:cNvPr id="19" name="New Recording 16.m4a">
            <a:hlinkClick r:id="" action="ppaction://media"/>
            <a:extLst>
              <a:ext uri="{FF2B5EF4-FFF2-40B4-BE49-F238E27FC236}">
                <a16:creationId xmlns:a16="http://schemas.microsoft.com/office/drawing/2014/main" id="{D02E2A9D-B351-3A02-8EC3-30C79CE84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840925" y="894804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1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975" y="1229033"/>
            <a:ext cx="2865746" cy="2150418"/>
            <a:chOff x="0" y="-57150"/>
            <a:chExt cx="914964" cy="3885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210697"/>
            </a:xfrm>
            <a:custGeom>
              <a:avLst/>
              <a:gdLst/>
              <a:ahLst/>
              <a:cxnLst/>
              <a:rect l="l" t="t" r="r" b="b"/>
              <a:pathLst>
                <a:path w="914964" h="210697">
                  <a:moveTo>
                    <a:pt x="0" y="0"/>
                  </a:moveTo>
                  <a:lnTo>
                    <a:pt x="914964" y="0"/>
                  </a:lnTo>
                  <a:lnTo>
                    <a:pt x="914964" y="210697"/>
                  </a:lnTo>
                  <a:lnTo>
                    <a:pt x="0" y="21069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388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MOVIES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66170" y="1229033"/>
            <a:ext cx="4224063" cy="2097283"/>
            <a:chOff x="0" y="-57150"/>
            <a:chExt cx="914964" cy="3318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33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BOOKS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03503" y="1571639"/>
            <a:ext cx="5109782" cy="1039534"/>
            <a:chOff x="0" y="-175730"/>
            <a:chExt cx="1254978" cy="1069277"/>
          </a:xfrm>
        </p:grpSpPr>
        <p:sp>
          <p:nvSpPr>
            <p:cNvPr id="10" name="Freeform 10"/>
            <p:cNvSpPr/>
            <p:nvPr/>
          </p:nvSpPr>
          <p:spPr>
            <a:xfrm>
              <a:off x="0" y="-175730"/>
              <a:ext cx="1254978" cy="1069277"/>
            </a:xfrm>
            <a:custGeom>
              <a:avLst/>
              <a:gdLst/>
              <a:ahLst/>
              <a:cxnLst/>
              <a:rect l="l" t="t" r="r" b="b"/>
              <a:pathLst>
                <a:path w="1254978" h="240254">
                  <a:moveTo>
                    <a:pt x="0" y="0"/>
                  </a:moveTo>
                  <a:lnTo>
                    <a:pt x="1254978" y="0"/>
                  </a:lnTo>
                  <a:lnTo>
                    <a:pt x="1254978" y="240254"/>
                  </a:lnTo>
                  <a:lnTo>
                    <a:pt x="0" y="24025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06446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SOFTWARE PROGRAMS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176364">
            <a:off x="-4356120" y="775690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776875" y="1525621"/>
            <a:ext cx="4097855" cy="1049952"/>
            <a:chOff x="-36108" y="-57150"/>
            <a:chExt cx="907267" cy="248502"/>
          </a:xfrm>
        </p:grpSpPr>
        <p:sp>
          <p:nvSpPr>
            <p:cNvPr id="15" name="Freeform 15"/>
            <p:cNvSpPr/>
            <p:nvPr/>
          </p:nvSpPr>
          <p:spPr>
            <a:xfrm>
              <a:off x="-36108" y="-48902"/>
              <a:ext cx="907267" cy="240254"/>
            </a:xfrm>
            <a:custGeom>
              <a:avLst/>
              <a:gdLst/>
              <a:ahLst/>
              <a:cxnLst/>
              <a:rect l="l" t="t" r="r" b="b"/>
              <a:pathLst>
                <a:path w="907267" h="240254">
                  <a:moveTo>
                    <a:pt x="0" y="0"/>
                  </a:moveTo>
                  <a:lnTo>
                    <a:pt x="907267" y="0"/>
                  </a:lnTo>
                  <a:lnTo>
                    <a:pt x="907267" y="240254"/>
                  </a:lnTo>
                  <a:lnTo>
                    <a:pt x="0" y="24025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230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WEB PAGES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583" y="6532851"/>
            <a:ext cx="3220136" cy="1653303"/>
            <a:chOff x="0" y="-57150"/>
            <a:chExt cx="812800" cy="313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33989" cy="167703"/>
            </a:xfrm>
            <a:custGeom>
              <a:avLst/>
              <a:gdLst/>
              <a:ahLst/>
              <a:cxnLst/>
              <a:rect l="l" t="t" r="r" b="b"/>
              <a:pathLst>
                <a:path w="733989" h="167703">
                  <a:moveTo>
                    <a:pt x="0" y="0"/>
                  </a:moveTo>
                  <a:lnTo>
                    <a:pt x="733989" y="0"/>
                  </a:lnTo>
                  <a:lnTo>
                    <a:pt x="73398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313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IMAGES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33506" y="6884417"/>
            <a:ext cx="2596892" cy="807764"/>
            <a:chOff x="0" y="0"/>
            <a:chExt cx="683955" cy="2127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83955" cy="212744"/>
            </a:xfrm>
            <a:custGeom>
              <a:avLst/>
              <a:gdLst/>
              <a:ahLst/>
              <a:cxnLst/>
              <a:rect l="l" t="t" r="r" b="b"/>
              <a:pathLst>
                <a:path w="683955" h="212744">
                  <a:moveTo>
                    <a:pt x="0" y="0"/>
                  </a:moveTo>
                  <a:lnTo>
                    <a:pt x="683955" y="0"/>
                  </a:lnTo>
                  <a:lnTo>
                    <a:pt x="683955" y="212744"/>
                  </a:lnTo>
                  <a:lnTo>
                    <a:pt x="0" y="21274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MUSIC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MUSIC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730169" y="6884417"/>
            <a:ext cx="2329953" cy="807764"/>
            <a:chOff x="0" y="0"/>
            <a:chExt cx="613650" cy="21274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3650" cy="212744"/>
            </a:xfrm>
            <a:custGeom>
              <a:avLst/>
              <a:gdLst/>
              <a:ahLst/>
              <a:cxnLst/>
              <a:rect l="l" t="t" r="r" b="b"/>
              <a:pathLst>
                <a:path w="613650" h="212744">
                  <a:moveTo>
                    <a:pt x="0" y="0"/>
                  </a:moveTo>
                  <a:lnTo>
                    <a:pt x="613650" y="0"/>
                  </a:lnTo>
                  <a:lnTo>
                    <a:pt x="613650" y="212744"/>
                  </a:lnTo>
                  <a:lnTo>
                    <a:pt x="0" y="21274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VIDEO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VIDEOS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5430930" y="5224667"/>
            <a:ext cx="1354993" cy="1308184"/>
          </a:xfrm>
          <a:custGeom>
            <a:avLst/>
            <a:gdLst/>
            <a:ahLst/>
            <a:cxnLst/>
            <a:rect l="l" t="t" r="r" b="b"/>
            <a:pathLst>
              <a:path w="1354993" h="1308184">
                <a:moveTo>
                  <a:pt x="0" y="0"/>
                </a:moveTo>
                <a:lnTo>
                  <a:pt x="1354993" y="0"/>
                </a:lnTo>
                <a:lnTo>
                  <a:pt x="1354993" y="1308184"/>
                </a:lnTo>
                <a:lnTo>
                  <a:pt x="0" y="13081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755463" y="9258300"/>
            <a:ext cx="918121" cy="702362"/>
          </a:xfrm>
          <a:custGeom>
            <a:avLst/>
            <a:gdLst/>
            <a:ahLst/>
            <a:cxnLst/>
            <a:rect l="l" t="t" r="r" b="b"/>
            <a:pathLst>
              <a:path w="918121" h="702362">
                <a:moveTo>
                  <a:pt x="0" y="0"/>
                </a:moveTo>
                <a:lnTo>
                  <a:pt x="918120" y="0"/>
                </a:lnTo>
                <a:lnTo>
                  <a:pt x="918120" y="702362"/>
                </a:lnTo>
                <a:lnTo>
                  <a:pt x="0" y="7023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4176364">
            <a:off x="16745404" y="514952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041127" y="9259202"/>
            <a:ext cx="2690562" cy="1315012"/>
          </a:xfrm>
          <a:custGeom>
            <a:avLst/>
            <a:gdLst/>
            <a:ahLst/>
            <a:cxnLst/>
            <a:rect l="l" t="t" r="r" b="b"/>
            <a:pathLst>
              <a:path w="2690562" h="1315012">
                <a:moveTo>
                  <a:pt x="0" y="0"/>
                </a:moveTo>
                <a:lnTo>
                  <a:pt x="2690562" y="0"/>
                </a:lnTo>
                <a:lnTo>
                  <a:pt x="2690562" y="1315012"/>
                </a:lnTo>
                <a:lnTo>
                  <a:pt x="0" y="13150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446129" y="9163952"/>
            <a:ext cx="898032" cy="905959"/>
          </a:xfrm>
          <a:custGeom>
            <a:avLst/>
            <a:gdLst/>
            <a:ahLst/>
            <a:cxnLst/>
            <a:rect l="l" t="t" r="r" b="b"/>
            <a:pathLst>
              <a:path w="898032" h="905959">
                <a:moveTo>
                  <a:pt x="0" y="0"/>
                </a:moveTo>
                <a:lnTo>
                  <a:pt x="898032" y="0"/>
                </a:lnTo>
                <a:lnTo>
                  <a:pt x="898032" y="905959"/>
                </a:lnTo>
                <a:lnTo>
                  <a:pt x="0" y="9059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12740" y="4953846"/>
            <a:ext cx="1545082" cy="1322976"/>
          </a:xfrm>
          <a:custGeom>
            <a:avLst/>
            <a:gdLst/>
            <a:ahLst/>
            <a:cxnLst/>
            <a:rect l="l" t="t" r="r" b="b"/>
            <a:pathLst>
              <a:path w="1545082" h="1322976">
                <a:moveTo>
                  <a:pt x="0" y="0"/>
                </a:moveTo>
                <a:lnTo>
                  <a:pt x="1545082" y="0"/>
                </a:lnTo>
                <a:lnTo>
                  <a:pt x="1545082" y="1322976"/>
                </a:lnTo>
                <a:lnTo>
                  <a:pt x="0" y="13229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986557" y="4791104"/>
            <a:ext cx="2054570" cy="1158030"/>
          </a:xfrm>
          <a:custGeom>
            <a:avLst/>
            <a:gdLst/>
            <a:ahLst/>
            <a:cxnLst/>
            <a:rect l="l" t="t" r="r" b="b"/>
            <a:pathLst>
              <a:path w="2054570" h="1158030">
                <a:moveTo>
                  <a:pt x="0" y="0"/>
                </a:moveTo>
                <a:lnTo>
                  <a:pt x="2054570" y="0"/>
                </a:lnTo>
                <a:lnTo>
                  <a:pt x="2054570" y="1158030"/>
                </a:lnTo>
                <a:lnTo>
                  <a:pt x="0" y="11580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9981579" y="4758874"/>
            <a:ext cx="1843103" cy="1488306"/>
          </a:xfrm>
          <a:custGeom>
            <a:avLst/>
            <a:gdLst/>
            <a:ahLst/>
            <a:cxnLst/>
            <a:rect l="l" t="t" r="r" b="b"/>
            <a:pathLst>
              <a:path w="1843103" h="1488306">
                <a:moveTo>
                  <a:pt x="0" y="0"/>
                </a:moveTo>
                <a:lnTo>
                  <a:pt x="1843103" y="0"/>
                </a:lnTo>
                <a:lnTo>
                  <a:pt x="1843103" y="1488306"/>
                </a:lnTo>
                <a:lnTo>
                  <a:pt x="0" y="148830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119015" y="91284"/>
            <a:ext cx="11552977" cy="100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7"/>
              </a:lnSpc>
            </a:pPr>
            <a:r>
              <a:rPr lang="en-US" sz="5947" spc="315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7073" y="2967169"/>
            <a:ext cx="3360904" cy="165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4"/>
              </a:lnSpc>
            </a:pPr>
            <a:r>
              <a:rPr lang="en-US" sz="2510" spc="246" dirty="0">
                <a:solidFill>
                  <a:srgbClr val="231F20"/>
                </a:solidFill>
                <a:latin typeface="DM Sans"/>
              </a:rPr>
              <a:t>There is a collection of over 11 million movies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endParaRPr lang="en-US" sz="2510" spc="24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371408" y="2852052"/>
            <a:ext cx="3360904" cy="165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4"/>
              </a:lnSpc>
            </a:pPr>
            <a:r>
              <a:rPr lang="en-US" sz="2510" spc="246" dirty="0">
                <a:solidFill>
                  <a:srgbClr val="231F20"/>
                </a:solidFill>
                <a:latin typeface="DM Sans"/>
              </a:rPr>
              <a:t>There is a collection of over 36 million books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endParaRPr lang="en-US" sz="2510" spc="24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144000" y="2934122"/>
            <a:ext cx="3360904" cy="165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4"/>
              </a:lnSpc>
            </a:pPr>
            <a:r>
              <a:rPr lang="en-US" sz="2510" spc="246" dirty="0">
                <a:solidFill>
                  <a:srgbClr val="231F20"/>
                </a:solidFill>
                <a:latin typeface="DM Sans Extra-Light"/>
              </a:rPr>
              <a:t>This includes over 500 000 software programs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DM Sans Extra-Light"/>
              </a:rPr>
              <a:t>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308440" y="2967169"/>
            <a:ext cx="3360904" cy="201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6"/>
              </a:lnSpc>
            </a:pPr>
            <a:r>
              <a:rPr lang="en-US" sz="2410" spc="236" dirty="0">
                <a:solidFill>
                  <a:srgbClr val="231F20"/>
                </a:solidFill>
                <a:latin typeface="DM Sans Extra-Light"/>
              </a:rPr>
              <a:t>The Internet Archive has over 400 billion webpages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DM Sans Extra-Light"/>
              </a:rPr>
              <a:t>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56151" y="8032110"/>
            <a:ext cx="5125730" cy="86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4"/>
              </a:lnSpc>
              <a:spcBef>
                <a:spcPct val="0"/>
              </a:spcBef>
            </a:pPr>
            <a:r>
              <a:rPr lang="en-US" sz="2510" spc="246" dirty="0">
                <a:solidFill>
                  <a:srgbClr val="231F20"/>
                </a:solidFill>
                <a:latin typeface="DM Sans"/>
              </a:rPr>
              <a:t>There are over 400 million images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936849" y="8087543"/>
            <a:ext cx="5077961" cy="107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9"/>
              </a:lnSpc>
              <a:spcBef>
                <a:spcPct val="0"/>
              </a:spcBef>
            </a:pPr>
            <a:r>
              <a:rPr lang="en-US" sz="2079" spc="203" dirty="0">
                <a:solidFill>
                  <a:srgbClr val="231F20"/>
                </a:solidFill>
                <a:latin typeface="DM Sans"/>
              </a:rPr>
              <a:t>This includes over 2 million recordings of live music, radio broadcasts </a:t>
            </a:r>
            <a:r>
              <a:rPr lang="en-US" sz="2079" spc="203" dirty="0" err="1">
                <a:solidFill>
                  <a:srgbClr val="231F20"/>
                </a:solidFill>
                <a:latin typeface="DM Sans"/>
              </a:rPr>
              <a:t>etc</a:t>
            </a:r>
            <a:endParaRPr lang="en-US" sz="2079" spc="203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964490" y="8032110"/>
            <a:ext cx="3861311" cy="84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21"/>
              </a:lnSpc>
              <a:spcBef>
                <a:spcPct val="0"/>
              </a:spcBef>
            </a:pPr>
            <a:r>
              <a:rPr lang="en-US" sz="2479" spc="243">
                <a:solidFill>
                  <a:srgbClr val="231F20"/>
                </a:solidFill>
                <a:latin typeface="DM Sans"/>
              </a:rPr>
              <a:t>There are over 3 million videos</a:t>
            </a:r>
          </a:p>
        </p:txBody>
      </p:sp>
      <p:pic>
        <p:nvPicPr>
          <p:cNvPr id="42" name="New Recording 13">
            <a:hlinkClick r:id="" action="ppaction://media"/>
            <a:extLst>
              <a:ext uri="{FF2B5EF4-FFF2-40B4-BE49-F238E27FC236}">
                <a16:creationId xmlns:a16="http://schemas.microsoft.com/office/drawing/2014/main" id="{2EF2965B-BBC0-E4F8-4BCD-A41A7F344B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6015142" y="966572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07937" y="5942960"/>
            <a:ext cx="3467055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WAYBACK MACHINE: </a:t>
            </a:r>
          </a:p>
        </p:txBody>
      </p:sp>
      <p:sp>
        <p:nvSpPr>
          <p:cNvPr id="11" name="Freeform 11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248619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96918" y="5933435"/>
            <a:ext cx="2709833" cy="130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551" spc="250">
                <a:solidFill>
                  <a:srgbClr val="231F20"/>
                </a:solidFill>
                <a:latin typeface="DM Sans Bold"/>
              </a:rPr>
              <a:t>BOOKS/MUSIC/VIDEO COLLECTIONS: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80279" y="5941547"/>
            <a:ext cx="2709833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UNIQUE DATA: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70836" y="5942960"/>
            <a:ext cx="2709833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TOTAL USED STORAGE:</a:t>
            </a:r>
          </a:p>
        </p:txBody>
      </p:sp>
      <p:sp>
        <p:nvSpPr>
          <p:cNvPr id="29" name="Freeform 29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787565" y="7906329"/>
            <a:ext cx="298742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"/>
              </a:rPr>
              <a:t>57 PetaBytes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100616" y="7883692"/>
            <a:ext cx="300484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"/>
              </a:rPr>
              <a:t>42 PetaBytes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52934" y="7883692"/>
            <a:ext cx="301034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"/>
              </a:rPr>
              <a:t>99 PetaBytes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33471" y="7883692"/>
            <a:ext cx="3198614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"/>
              </a:rPr>
              <a:t>212 PetaBytes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78670" y="-112620"/>
            <a:ext cx="385926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swald Bold"/>
              </a:rPr>
              <a:t>VOLUME</a:t>
            </a:r>
          </a:p>
        </p:txBody>
      </p:sp>
      <p:pic>
        <p:nvPicPr>
          <p:cNvPr id="37" name="New Recording 13.m4a">
            <a:hlinkClick r:id="" action="ppaction://media"/>
            <a:extLst>
              <a:ext uri="{FF2B5EF4-FFF2-40B4-BE49-F238E27FC236}">
                <a16:creationId xmlns:a16="http://schemas.microsoft.com/office/drawing/2014/main" id="{A760FAA4-1117-A2DA-D1CE-6DDE17D03E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332085" y="90551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41457" y="306092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775" r="-487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67518" y="8220457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2" y="0"/>
                </a:lnTo>
                <a:lnTo>
                  <a:pt x="4876482" y="516424"/>
                </a:lnTo>
                <a:lnTo>
                  <a:pt x="0" y="516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91002" y="1162050"/>
            <a:ext cx="7241638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FOUNDER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75559"/>
            <a:ext cx="8857214" cy="524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2"/>
              </a:lnSpc>
              <a:spcBef>
                <a:spcPct val="0"/>
              </a:spcBef>
            </a:pPr>
            <a:r>
              <a:rPr lang="en-US" sz="4563" dirty="0">
                <a:solidFill>
                  <a:srgbClr val="231F20"/>
                </a:solidFill>
                <a:latin typeface="Open Sauce"/>
              </a:rPr>
              <a:t>Brewster Kahle is the founder of the Internet Archive; he is an advocate of universal access to all knowledge and therefore he manages the digital repository with the same sentiment.  </a:t>
            </a:r>
          </a:p>
        </p:txBody>
      </p:sp>
      <p:sp>
        <p:nvSpPr>
          <p:cNvPr id="9" name="Freeform 9"/>
          <p:cNvSpPr/>
          <p:nvPr/>
        </p:nvSpPr>
        <p:spPr>
          <a:xfrm>
            <a:off x="3373579" y="250676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4"/>
                </a:lnTo>
                <a:lnTo>
                  <a:pt x="0" y="516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pic>
        <p:nvPicPr>
          <p:cNvPr id="10" name="New Recording 14.m4a">
            <a:hlinkClick r:id="" action="ppaction://media"/>
            <a:extLst>
              <a:ext uri="{FF2B5EF4-FFF2-40B4-BE49-F238E27FC236}">
                <a16:creationId xmlns:a16="http://schemas.microsoft.com/office/drawing/2014/main" id="{16A602E9-158E-8AF6-853B-9342862CE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940484" y="916312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84907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6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142191" y="3296864"/>
            <a:ext cx="9610044" cy="2220839"/>
            <a:chOff x="0" y="-38100"/>
            <a:chExt cx="3682024" cy="8509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en-US" sz="3599" dirty="0">
                  <a:solidFill>
                    <a:srgbClr val="000000"/>
                  </a:solidFill>
                  <a:latin typeface="Open Sauce"/>
                </a:rPr>
                <a:t>The Internet Archive gets its materials from donations from different libraries and universities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6889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endParaRPr lang="en-US" sz="3599" dirty="0">
                <a:solidFill>
                  <a:srgbClr val="000000"/>
                </a:solidFill>
                <a:latin typeface="Open Sauce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42191" y="5678006"/>
            <a:ext cx="9610044" cy="2220839"/>
            <a:chOff x="0" y="-38100"/>
            <a:chExt cx="3682024" cy="8509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5232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Open Sauce"/>
                </a:rPr>
                <a:t>Anyone with a free account can also upload content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690"/>
                </p14:media>
              </p:ext>
            </p:extLst>
          </p:nvPr>
        </p:nvPicPr>
        <p:blipFill>
          <a:blip r:embed="rId10"/>
          <a:srcRect l="51080" r="12655"/>
          <a:stretch>
            <a:fillRect/>
          </a:stretch>
        </p:blipFill>
        <p:spPr>
          <a:xfrm>
            <a:off x="12215905" y="1331089"/>
            <a:ext cx="5043395" cy="792721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142191" y="917180"/>
            <a:ext cx="7416941" cy="143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05"/>
              </a:lnSpc>
            </a:pPr>
            <a:r>
              <a:rPr lang="en-US" sz="8482" spc="831">
                <a:solidFill>
                  <a:srgbClr val="231F20"/>
                </a:solidFill>
                <a:latin typeface="Oswald Bold"/>
              </a:rPr>
              <a:t>MATERIAL</a:t>
            </a:r>
          </a:p>
        </p:txBody>
      </p:sp>
      <p:pic>
        <p:nvPicPr>
          <p:cNvPr id="17" name="New Recording 14">
            <a:hlinkClick r:id="" action="ppaction://media"/>
            <a:extLst>
              <a:ext uri="{FF2B5EF4-FFF2-40B4-BE49-F238E27FC236}">
                <a16:creationId xmlns:a16="http://schemas.microsoft.com/office/drawing/2014/main" id="{5F4FE0F4-64F6-9FC9-3DF6-42B009257C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89622" y="9486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9141" y="2999731"/>
            <a:ext cx="7307830" cy="3280427"/>
            <a:chOff x="0" y="0"/>
            <a:chExt cx="2501711" cy="1122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711" cy="1122998"/>
            </a:xfrm>
            <a:custGeom>
              <a:avLst/>
              <a:gdLst/>
              <a:ahLst/>
              <a:cxnLst/>
              <a:rect l="l" t="t" r="r" b="b"/>
              <a:pathLst>
                <a:path w="2501711" h="1122998">
                  <a:moveTo>
                    <a:pt x="2501711" y="0"/>
                  </a:moveTo>
                  <a:lnTo>
                    <a:pt x="0" y="0"/>
                  </a:lnTo>
                  <a:lnTo>
                    <a:pt x="0" y="935038"/>
                  </a:lnTo>
                  <a:lnTo>
                    <a:pt x="157480" y="935038"/>
                  </a:lnTo>
                  <a:lnTo>
                    <a:pt x="157480" y="1122998"/>
                  </a:lnTo>
                  <a:lnTo>
                    <a:pt x="463550" y="935038"/>
                  </a:lnTo>
                  <a:lnTo>
                    <a:pt x="2501711" y="935038"/>
                  </a:lnTo>
                  <a:lnTo>
                    <a:pt x="2501711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26019" y="4176470"/>
            <a:ext cx="7010952" cy="138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2628">
                <a:solidFill>
                  <a:srgbClr val="100F0D"/>
                </a:solidFill>
                <a:latin typeface="Montserrat Light"/>
              </a:rPr>
              <a:t>This includes metadata fields such as contributor, creator, date, language, description and other fields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480518" y="6457309"/>
            <a:ext cx="7807482" cy="4446661"/>
            <a:chOff x="0" y="0"/>
            <a:chExt cx="2485995" cy="14158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5995" cy="1415870"/>
            </a:xfrm>
            <a:custGeom>
              <a:avLst/>
              <a:gdLst/>
              <a:ahLst/>
              <a:cxnLst/>
              <a:rect l="l" t="t" r="r" b="b"/>
              <a:pathLst>
                <a:path w="2485995" h="1415870">
                  <a:moveTo>
                    <a:pt x="2485995" y="0"/>
                  </a:moveTo>
                  <a:lnTo>
                    <a:pt x="0" y="0"/>
                  </a:lnTo>
                  <a:lnTo>
                    <a:pt x="0" y="1227910"/>
                  </a:lnTo>
                  <a:lnTo>
                    <a:pt x="157480" y="1227910"/>
                  </a:lnTo>
                  <a:lnTo>
                    <a:pt x="157480" y="1415870"/>
                  </a:lnTo>
                  <a:lnTo>
                    <a:pt x="463550" y="1227910"/>
                  </a:lnTo>
                  <a:lnTo>
                    <a:pt x="2485995" y="1227910"/>
                  </a:lnTo>
                  <a:lnTo>
                    <a:pt x="2485995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663031" y="7461477"/>
            <a:ext cx="7442457" cy="232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7"/>
              </a:lnSpc>
            </a:pPr>
            <a:r>
              <a:rPr lang="en-US" sz="2648">
                <a:solidFill>
                  <a:srgbClr val="100F0D"/>
                </a:solidFill>
                <a:latin typeface="Montserrat Light"/>
              </a:rPr>
              <a:t>These give the user the option to define which metadata format best suites the needs of their material. Users can define as many custom metadata fields as they require</a:t>
            </a:r>
          </a:p>
        </p:txBody>
      </p:sp>
      <p:sp>
        <p:nvSpPr>
          <p:cNvPr id="10" name="Freeform 10"/>
          <p:cNvSpPr/>
          <p:nvPr/>
        </p:nvSpPr>
        <p:spPr>
          <a:xfrm rot="887923">
            <a:off x="-3559151" y="906581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METADATA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726019" y="3043178"/>
            <a:ext cx="6265820" cy="110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8"/>
              </a:lnSpc>
            </a:pPr>
            <a:r>
              <a:rPr lang="en-US" sz="3177">
                <a:solidFill>
                  <a:srgbClr val="000000"/>
                </a:solidFill>
                <a:latin typeface="DM Sans Bold"/>
              </a:rPr>
              <a:t>Standard Internet Archive Metadata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63031" y="6624543"/>
            <a:ext cx="5246336" cy="54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8"/>
              </a:lnSpc>
            </a:pPr>
            <a:r>
              <a:rPr lang="en-US" sz="3177">
                <a:solidFill>
                  <a:srgbClr val="000000"/>
                </a:solidFill>
                <a:latin typeface="DM Sans Bold"/>
              </a:rPr>
              <a:t>Custom Metadata fields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6356614"/>
            <a:ext cx="6858928" cy="2324026"/>
          </a:xfrm>
          <a:custGeom>
            <a:avLst/>
            <a:gdLst/>
            <a:ahLst/>
            <a:cxnLst/>
            <a:rect l="l" t="t" r="r" b="b"/>
            <a:pathLst>
              <a:path w="6858928" h="2324026">
                <a:moveTo>
                  <a:pt x="0" y="0"/>
                </a:moveTo>
                <a:lnTo>
                  <a:pt x="6858928" y="0"/>
                </a:lnTo>
                <a:lnTo>
                  <a:pt x="6858928" y="2324026"/>
                </a:lnTo>
                <a:lnTo>
                  <a:pt x="0" y="2324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10" t="-1753" r="-2610" b="-4458"/>
            </a:stretch>
          </a:blipFill>
        </p:spPr>
      </p:sp>
      <p:pic>
        <p:nvPicPr>
          <p:cNvPr id="19" name="New Recording 16">
            <a:hlinkClick r:id="" action="ppaction://media"/>
            <a:extLst>
              <a:ext uri="{FF2B5EF4-FFF2-40B4-BE49-F238E27FC236}">
                <a16:creationId xmlns:a16="http://schemas.microsoft.com/office/drawing/2014/main" id="{FC6D1854-DE91-B2D8-EA4D-EF50A3E02E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579978" y="954001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7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2643" y="2226579"/>
            <a:ext cx="3474003" cy="1603528"/>
            <a:chOff x="0" y="-57150"/>
            <a:chExt cx="914964" cy="422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280036"/>
            </a:xfrm>
            <a:custGeom>
              <a:avLst/>
              <a:gdLst/>
              <a:ahLst/>
              <a:cxnLst/>
              <a:rect l="l" t="t" r="r" b="b"/>
              <a:pathLst>
                <a:path w="914964" h="280036">
                  <a:moveTo>
                    <a:pt x="0" y="0"/>
                  </a:moveTo>
                  <a:lnTo>
                    <a:pt x="914964" y="0"/>
                  </a:lnTo>
                  <a:lnTo>
                    <a:pt x="914964" y="280036"/>
                  </a:lnTo>
                  <a:lnTo>
                    <a:pt x="0" y="28003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422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MOVIES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24293" y="2233126"/>
            <a:ext cx="3474003" cy="1698738"/>
            <a:chOff x="0" y="-57150"/>
            <a:chExt cx="914964" cy="4474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964" cy="280036"/>
            </a:xfrm>
            <a:custGeom>
              <a:avLst/>
              <a:gdLst/>
              <a:ahLst/>
              <a:cxnLst/>
              <a:rect l="l" t="t" r="r" b="b"/>
              <a:pathLst>
                <a:path w="914964" h="280036">
                  <a:moveTo>
                    <a:pt x="0" y="0"/>
                  </a:moveTo>
                  <a:lnTo>
                    <a:pt x="914964" y="0"/>
                  </a:lnTo>
                  <a:lnTo>
                    <a:pt x="914964" y="280036"/>
                  </a:lnTo>
                  <a:lnTo>
                    <a:pt x="0" y="28003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447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BOOKS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25943" y="2191834"/>
            <a:ext cx="4396646" cy="1695431"/>
            <a:chOff x="0" y="-57150"/>
            <a:chExt cx="1254978" cy="4465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978" cy="280036"/>
            </a:xfrm>
            <a:custGeom>
              <a:avLst/>
              <a:gdLst/>
              <a:ahLst/>
              <a:cxnLst/>
              <a:rect l="l" t="t" r="r" b="b"/>
              <a:pathLst>
                <a:path w="1254978" h="280036">
                  <a:moveTo>
                    <a:pt x="0" y="0"/>
                  </a:moveTo>
                  <a:lnTo>
                    <a:pt x="1254978" y="0"/>
                  </a:lnTo>
                  <a:lnTo>
                    <a:pt x="1254978" y="280036"/>
                  </a:lnTo>
                  <a:lnTo>
                    <a:pt x="0" y="28003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446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SOFTWARE 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176364">
            <a:off x="-4356120" y="775690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45310" y="7272386"/>
            <a:ext cx="828669" cy="1601293"/>
          </a:xfrm>
          <a:custGeom>
            <a:avLst/>
            <a:gdLst/>
            <a:ahLst/>
            <a:cxnLst/>
            <a:rect l="l" t="t" r="r" b="b"/>
            <a:pathLst>
              <a:path w="828669" h="1601293">
                <a:moveTo>
                  <a:pt x="0" y="0"/>
                </a:moveTo>
                <a:lnTo>
                  <a:pt x="828670" y="0"/>
                </a:lnTo>
                <a:lnTo>
                  <a:pt x="828670" y="1601293"/>
                </a:lnTo>
                <a:lnTo>
                  <a:pt x="0" y="1601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828172" y="7463819"/>
            <a:ext cx="1315828" cy="1238523"/>
          </a:xfrm>
          <a:custGeom>
            <a:avLst/>
            <a:gdLst/>
            <a:ahLst/>
            <a:cxnLst/>
            <a:rect l="l" t="t" r="r" b="b"/>
            <a:pathLst>
              <a:path w="1315828" h="1238523">
                <a:moveTo>
                  <a:pt x="0" y="0"/>
                </a:moveTo>
                <a:lnTo>
                  <a:pt x="1315828" y="0"/>
                </a:lnTo>
                <a:lnTo>
                  <a:pt x="1315828" y="1238523"/>
                </a:lnTo>
                <a:lnTo>
                  <a:pt x="0" y="1238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556374" y="7647009"/>
            <a:ext cx="1533338" cy="1226671"/>
          </a:xfrm>
          <a:custGeom>
            <a:avLst/>
            <a:gdLst/>
            <a:ahLst/>
            <a:cxnLst/>
            <a:rect l="l" t="t" r="r" b="b"/>
            <a:pathLst>
              <a:path w="1533338" h="1226671">
                <a:moveTo>
                  <a:pt x="0" y="0"/>
                </a:moveTo>
                <a:lnTo>
                  <a:pt x="1533339" y="0"/>
                </a:lnTo>
                <a:lnTo>
                  <a:pt x="1533339" y="1226670"/>
                </a:lnTo>
                <a:lnTo>
                  <a:pt x="0" y="1226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4176364">
            <a:off x="16745404" y="514952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659645" y="421079"/>
            <a:ext cx="11820077" cy="107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91" spc="338">
                <a:solidFill>
                  <a:srgbClr val="231F20"/>
                </a:solidFill>
                <a:latin typeface="Oswald Bold"/>
              </a:rPr>
              <a:t>EXAMPLES OF ITEMS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9193" y="4112710"/>
            <a:ext cx="3360904" cy="28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2"/>
              </a:lnSpc>
            </a:pPr>
            <a:r>
              <a:rPr lang="en-US" sz="2110" spc="206">
                <a:solidFill>
                  <a:srgbClr val="231F20"/>
                </a:solidFill>
                <a:latin typeface="DM Sans"/>
              </a:rPr>
              <a:t>An example of an item in the Internet Archive digital repository</a:t>
            </a:r>
            <a:r>
              <a:rPr lang="en-US" sz="2110" spc="206">
                <a:solidFill>
                  <a:srgbClr val="231F20"/>
                </a:solidFill>
                <a:latin typeface="DM Sans Extra-Light"/>
              </a:rPr>
              <a:t> is a movie titled:</a:t>
            </a:r>
          </a:p>
          <a:p>
            <a:pPr algn="ctr">
              <a:lnSpc>
                <a:spcPts val="2912"/>
              </a:lnSpc>
            </a:pPr>
            <a:r>
              <a:rPr lang="en-US" sz="2110" spc="206">
                <a:solidFill>
                  <a:srgbClr val="231F20"/>
                </a:solidFill>
                <a:latin typeface="DM Sans Extra-Light"/>
              </a:rPr>
              <a:t>summertime-sadness-capcut-template-7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endParaRPr lang="en-US" sz="2110" spc="206">
              <a:solidFill>
                <a:srgbClr val="231F20"/>
              </a:solidFill>
              <a:latin typeface="DM Sans Extra-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480842" y="4078330"/>
            <a:ext cx="3360904" cy="323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2"/>
              </a:lnSpc>
            </a:pPr>
            <a:r>
              <a:rPr lang="en-US" sz="2110" spc="206">
                <a:solidFill>
                  <a:srgbClr val="231F20"/>
                </a:solidFill>
                <a:latin typeface="DM Sans"/>
              </a:rPr>
              <a:t>An example of an item in the Internet Archive digital repository</a:t>
            </a:r>
            <a:r>
              <a:rPr lang="en-US" sz="2110" spc="206">
                <a:solidFill>
                  <a:srgbClr val="231F20"/>
                </a:solidFill>
                <a:latin typeface="DM Sans Extra-Light"/>
              </a:rPr>
              <a:t> is a Book titled:</a:t>
            </a:r>
          </a:p>
          <a:p>
            <a:pPr algn="ctr">
              <a:lnSpc>
                <a:spcPts val="2912"/>
              </a:lnSpc>
            </a:pPr>
            <a:r>
              <a:rPr lang="en-US" sz="2110" spc="206">
                <a:solidFill>
                  <a:srgbClr val="231F20"/>
                </a:solidFill>
                <a:latin typeface="DM Sans Extra-Light"/>
              </a:rPr>
              <a:t>Adventures of Sherlock Holmes, Doyle, Arthur Conan, 1859-1930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endParaRPr lang="en-US" sz="2110" spc="206">
              <a:solidFill>
                <a:srgbClr val="231F20"/>
              </a:solidFill>
              <a:latin typeface="DM Sans Extra-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799270" y="4112710"/>
            <a:ext cx="3360904" cy="28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2"/>
              </a:lnSpc>
            </a:pPr>
            <a:r>
              <a:rPr lang="en-US" sz="2110" spc="206">
                <a:solidFill>
                  <a:srgbClr val="231F20"/>
                </a:solidFill>
                <a:latin typeface="DM Sans"/>
              </a:rPr>
              <a:t>An example of an item in the Internet Archive digital repository</a:t>
            </a:r>
            <a:r>
              <a:rPr lang="en-US" sz="2110" spc="206">
                <a:solidFill>
                  <a:srgbClr val="231F20"/>
                </a:solidFill>
                <a:latin typeface="DM Sans Extra-Light"/>
              </a:rPr>
              <a:t> is Software titled:</a:t>
            </a:r>
          </a:p>
          <a:p>
            <a:pPr algn="ctr">
              <a:lnSpc>
                <a:spcPts val="2912"/>
              </a:lnSpc>
            </a:pPr>
            <a:r>
              <a:rPr lang="en-US" sz="2110" spc="206">
                <a:solidFill>
                  <a:srgbClr val="231F20"/>
                </a:solidFill>
                <a:latin typeface="DM Sans Extra-Light"/>
              </a:rPr>
              <a:t>Internetarchive Python Tool Test Cases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 Extra-Light"/>
              </a:rPr>
              <a:t> </a:t>
            </a:r>
          </a:p>
        </p:txBody>
      </p:sp>
      <p:pic>
        <p:nvPicPr>
          <p:cNvPr id="22" name="New Recording 15.m4a">
            <a:hlinkClick r:id="" action="ppaction://media"/>
            <a:extLst>
              <a:ext uri="{FF2B5EF4-FFF2-40B4-BE49-F238E27FC236}">
                <a16:creationId xmlns:a16="http://schemas.microsoft.com/office/drawing/2014/main" id="{832A2742-2CA7-CB18-EA4E-36AB82E97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456218" y="905727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Custom</PresentationFormat>
  <Paragraphs>98</Paragraphs>
  <Slides>13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Big Shoulders Display Bold</vt:lpstr>
      <vt:lpstr>Montserrat Light</vt:lpstr>
      <vt:lpstr>DM Sans</vt:lpstr>
      <vt:lpstr>DM Sans Extra-Light</vt:lpstr>
      <vt:lpstr>Calibri</vt:lpstr>
      <vt:lpstr>DM Sans Bold</vt:lpstr>
      <vt:lpstr>Oswald Bold</vt:lpstr>
      <vt:lpstr>Oswald Bold Italics</vt:lpstr>
      <vt:lpstr>Open Sauce</vt:lpstr>
      <vt:lpstr>Oswald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S'lindokuhle Khoza</dc:creator>
  <cp:lastModifiedBy>Miss. S Khoza</cp:lastModifiedBy>
  <cp:revision>6</cp:revision>
  <dcterms:created xsi:type="dcterms:W3CDTF">2006-08-16T00:00:00Z</dcterms:created>
  <dcterms:modified xsi:type="dcterms:W3CDTF">2023-08-22T18:01:29Z</dcterms:modified>
  <dc:identifier>DAFsF1HlNsk</dc:identifier>
</cp:coreProperties>
</file>